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80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8" r:id="rId10"/>
    <p:sldId id="269" r:id="rId11"/>
    <p:sldId id="340" r:id="rId12"/>
    <p:sldId id="331" r:id="rId13"/>
    <p:sldId id="270" r:id="rId14"/>
    <p:sldId id="272" r:id="rId15"/>
    <p:sldId id="271" r:id="rId16"/>
    <p:sldId id="341" r:id="rId17"/>
    <p:sldId id="342" r:id="rId18"/>
    <p:sldId id="273" r:id="rId19"/>
    <p:sldId id="276" r:id="rId20"/>
    <p:sldId id="278" r:id="rId21"/>
    <p:sldId id="274" r:id="rId22"/>
    <p:sldId id="277" r:id="rId23"/>
    <p:sldId id="279" r:id="rId24"/>
    <p:sldId id="345" r:id="rId25"/>
    <p:sldId id="346" r:id="rId26"/>
    <p:sldId id="288" r:id="rId27"/>
    <p:sldId id="290" r:id="rId28"/>
    <p:sldId id="292" r:id="rId29"/>
    <p:sldId id="289" r:id="rId30"/>
    <p:sldId id="291" r:id="rId31"/>
    <p:sldId id="293" r:id="rId32"/>
    <p:sldId id="368" r:id="rId33"/>
    <p:sldId id="350" r:id="rId34"/>
    <p:sldId id="294" r:id="rId35"/>
    <p:sldId id="297" r:id="rId36"/>
    <p:sldId id="299" r:id="rId37"/>
    <p:sldId id="295" r:id="rId38"/>
    <p:sldId id="298" r:id="rId39"/>
    <p:sldId id="300" r:id="rId40"/>
    <p:sldId id="353" r:id="rId41"/>
    <p:sldId id="354" r:id="rId42"/>
    <p:sldId id="302" r:id="rId43"/>
    <p:sldId id="304" r:id="rId44"/>
    <p:sldId id="306" r:id="rId45"/>
    <p:sldId id="303" r:id="rId46"/>
    <p:sldId id="305" r:id="rId47"/>
    <p:sldId id="307" r:id="rId48"/>
    <p:sldId id="357" r:id="rId49"/>
    <p:sldId id="358" r:id="rId50"/>
    <p:sldId id="318" r:id="rId51"/>
    <p:sldId id="309" r:id="rId52"/>
    <p:sldId id="311" r:id="rId53"/>
    <p:sldId id="315" r:id="rId54"/>
    <p:sldId id="310" r:id="rId55"/>
    <p:sldId id="313" r:id="rId56"/>
    <p:sldId id="316" r:id="rId57"/>
    <p:sldId id="319" r:id="rId58"/>
    <p:sldId id="361" r:id="rId59"/>
    <p:sldId id="362" r:id="rId60"/>
    <p:sldId id="321" r:id="rId61"/>
    <p:sldId id="324" r:id="rId62"/>
    <p:sldId id="326" r:id="rId63"/>
    <p:sldId id="323" r:id="rId64"/>
    <p:sldId id="325" r:id="rId65"/>
    <p:sldId id="327" r:id="rId66"/>
    <p:sldId id="365" r:id="rId67"/>
    <p:sldId id="366" r:id="rId68"/>
    <p:sldId id="329" r:id="rId69"/>
    <p:sldId id="407" r:id="rId70"/>
    <p:sldId id="330" r:id="rId71"/>
    <p:sldId id="328" r:id="rId72"/>
  </p:sldIdLst>
  <p:sldSz cx="10922000" cy="31210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国家队奖项" id="{5564B327-4AF0-9143-8F29-F25EA73CC83D}">
          <p14:sldIdLst>
            <p14:sldId id="280"/>
            <p14:sldId id="257"/>
            <p14:sldId id="258"/>
            <p14:sldId id="259"/>
            <p14:sldId id="260"/>
            <p14:sldId id="261"/>
            <p14:sldId id="264"/>
            <p14:sldId id="265"/>
            <p14:sldId id="268"/>
            <p14:sldId id="269"/>
            <p14:sldId id="340"/>
          </p14:sldIdLst>
        </p14:section>
        <p14:section name="颁奖单元一" id="{B5551DD9-2BEC-944A-A24C-5AA14DD677E1}">
          <p14:sldIdLst>
            <p14:sldId id="331"/>
            <p14:sldId id="270"/>
            <p14:sldId id="272"/>
            <p14:sldId id="271"/>
            <p14:sldId id="341"/>
          </p14:sldIdLst>
        </p14:section>
        <p14:section name="颁奖单元二" id="{D036053B-79B7-1F41-8E85-62B00A506CFF}">
          <p14:sldIdLst>
            <p14:sldId id="342"/>
            <p14:sldId id="273"/>
            <p14:sldId id="276"/>
            <p14:sldId id="278"/>
            <p14:sldId id="274"/>
            <p14:sldId id="277"/>
            <p14:sldId id="279"/>
            <p14:sldId id="345"/>
            <p14:sldId id="346"/>
            <p14:sldId id="288"/>
            <p14:sldId id="290"/>
            <p14:sldId id="292"/>
            <p14:sldId id="289"/>
            <p14:sldId id="291"/>
            <p14:sldId id="293"/>
            <p14:sldId id="368"/>
          </p14:sldIdLst>
        </p14:section>
        <p14:section name="颁奖单元三" id="{E694682B-1E0C-4B48-8A2B-18A170FE3386}">
          <p14:sldIdLst>
            <p14:sldId id="350"/>
            <p14:sldId id="294"/>
            <p14:sldId id="297"/>
            <p14:sldId id="299"/>
            <p14:sldId id="295"/>
            <p14:sldId id="298"/>
            <p14:sldId id="300"/>
            <p14:sldId id="353"/>
            <p14:sldId id="354"/>
            <p14:sldId id="302"/>
            <p14:sldId id="304"/>
            <p14:sldId id="306"/>
            <p14:sldId id="303"/>
            <p14:sldId id="305"/>
            <p14:sldId id="307"/>
            <p14:sldId id="357"/>
          </p14:sldIdLst>
        </p14:section>
        <p14:section name="颁奖单元四" id="{3997F6D3-F1EC-5B4B-9A6C-C7C9043F4875}">
          <p14:sldIdLst>
            <p14:sldId id="358"/>
            <p14:sldId id="318"/>
            <p14:sldId id="309"/>
            <p14:sldId id="311"/>
            <p14:sldId id="315"/>
            <p14:sldId id="310"/>
            <p14:sldId id="313"/>
            <p14:sldId id="316"/>
            <p14:sldId id="319"/>
            <p14:sldId id="361"/>
          </p14:sldIdLst>
        </p14:section>
        <p14:section name="颁奖单元五" id="{C2C5A351-248A-8C40-A8B1-34F7E64D6A04}">
          <p14:sldIdLst>
            <p14:sldId id="362"/>
            <p14:sldId id="321"/>
            <p14:sldId id="324"/>
            <p14:sldId id="326"/>
            <p14:sldId id="323"/>
            <p14:sldId id="325"/>
            <p14:sldId id="327"/>
            <p14:sldId id="365"/>
          </p14:sldIdLst>
        </p14:section>
        <p14:section name="颁奖环节六" id="{12836527-BE8A-CF44-ABFE-27E43A998D39}">
          <p14:sldIdLst>
            <p14:sldId id="366"/>
            <p14:sldId id="329"/>
            <p14:sldId id="407"/>
            <p14:sldId id="330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928"/>
  </p:normalViewPr>
  <p:slideViewPr>
    <p:cSldViewPr snapToGrid="0" snapToObjects="1">
      <p:cViewPr varScale="1">
        <p:scale>
          <a:sx n="90" d="100"/>
          <a:sy n="90" d="100"/>
        </p:scale>
        <p:origin x="77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67AE-AD95-5144-8B0A-3CC6C1493C29}" type="datetimeFigureOut">
              <a:rPr kumimoji="1" lang="zh-CN" altLang="en-US" smtClean="0"/>
              <a:t>2021/5/7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970088" y="1143000"/>
            <a:ext cx="1079817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7A23A-FFA5-4643-BFBF-5C1D714762C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1pPr>
    <a:lvl2pPr marL="33718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2pPr>
    <a:lvl3pPr marL="67373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3pPr>
    <a:lvl4pPr marL="1010920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4pPr>
    <a:lvl5pPr marL="134810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5pPr>
    <a:lvl6pPr marL="1685290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6pPr>
    <a:lvl7pPr marL="2021840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7pPr>
    <a:lvl8pPr marL="2359025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8pPr>
    <a:lvl9pPr marL="2696210" algn="l" defTabSz="673735" rtl="0" eaLnBrk="1" latinLnBrk="0" hangingPunct="1">
      <a:defRPr sz="88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3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重庆九龙坡九龙坡区铝城小学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42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43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44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45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46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47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50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51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52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53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54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55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56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57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60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37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张筠玉  梅江区梅州中学 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61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62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63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64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65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7A23A-FFA5-4643-BFBF-5C1D714762C3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250" y="510779"/>
            <a:ext cx="8191500" cy="1086579"/>
          </a:xfrm>
        </p:spPr>
        <p:txBody>
          <a:bodyPr anchor="b"/>
          <a:lstStyle>
            <a:lvl1pPr algn="ctr">
              <a:defRPr sz="27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250" y="1639261"/>
            <a:ext cx="8191500" cy="753525"/>
          </a:xfrm>
        </p:spPr>
        <p:txBody>
          <a:bodyPr/>
          <a:lstStyle>
            <a:lvl1pPr marL="0" indent="0" algn="ctr">
              <a:buNone/>
              <a:defRPr sz="1090"/>
            </a:lvl1pPr>
            <a:lvl2pPr marL="208280" indent="0" algn="ctr">
              <a:buNone/>
              <a:defRPr sz="910"/>
            </a:lvl2pPr>
            <a:lvl3pPr marL="415925" indent="0" algn="ctr">
              <a:buNone/>
              <a:defRPr sz="820"/>
            </a:lvl3pPr>
            <a:lvl4pPr marL="624205" indent="0" algn="ctr">
              <a:buNone/>
              <a:defRPr sz="730"/>
            </a:lvl4pPr>
            <a:lvl5pPr marL="832485" indent="0" algn="ctr">
              <a:buNone/>
              <a:defRPr sz="730"/>
            </a:lvl5pPr>
            <a:lvl6pPr marL="1040130" indent="0" algn="ctr">
              <a:buNone/>
              <a:defRPr sz="730"/>
            </a:lvl6pPr>
            <a:lvl7pPr marL="1248410" indent="0" algn="ctr">
              <a:buNone/>
              <a:defRPr sz="730"/>
            </a:lvl7pPr>
            <a:lvl8pPr marL="1456690" indent="0" algn="ctr">
              <a:buNone/>
              <a:defRPr sz="730"/>
            </a:lvl8pPr>
            <a:lvl9pPr marL="1664335" indent="0" algn="ctr">
              <a:buNone/>
              <a:defRPr sz="73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EFDC-2AAF-5A4E-9B1C-DCC705853326}" type="datetimeFigureOut">
              <a:rPr kumimoji="1" lang="zh-CN" altLang="en-US" smtClean="0"/>
              <a:t>2021/5/7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02A-D0DF-9D4D-B3D8-7A34CC60C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EFDC-2AAF-5A4E-9B1C-DCC705853326}" type="datetimeFigureOut">
              <a:rPr kumimoji="1" lang="zh-CN" altLang="en-US" smtClean="0"/>
              <a:t>2021/5/7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02A-D0DF-9D4D-B3D8-7A34CC60C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16056" y="166166"/>
            <a:ext cx="2355056" cy="26449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887" y="166166"/>
            <a:ext cx="6928644" cy="264492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EFDC-2AAF-5A4E-9B1C-DCC705853326}" type="datetimeFigureOut">
              <a:rPr kumimoji="1" lang="zh-CN" altLang="en-US" smtClean="0"/>
              <a:t>2021/5/7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02A-D0DF-9D4D-B3D8-7A34CC60C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EFDC-2AAF-5A4E-9B1C-DCC705853326}" type="datetimeFigureOut">
              <a:rPr kumimoji="1" lang="zh-CN" altLang="en-US" smtClean="0"/>
              <a:t>2021/5/7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02A-D0DF-9D4D-B3D8-7A34CC60C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199" y="778090"/>
            <a:ext cx="9420225" cy="1298259"/>
          </a:xfrm>
        </p:spPr>
        <p:txBody>
          <a:bodyPr anchor="b"/>
          <a:lstStyle>
            <a:lvl1pPr>
              <a:defRPr sz="27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199" y="2088631"/>
            <a:ext cx="9420225" cy="682724"/>
          </a:xfrm>
        </p:spPr>
        <p:txBody>
          <a:bodyPr/>
          <a:lstStyle>
            <a:lvl1pPr marL="0" indent="0">
              <a:buNone/>
              <a:defRPr sz="1090">
                <a:solidFill>
                  <a:schemeClr val="tx1">
                    <a:tint val="75000"/>
                  </a:schemeClr>
                </a:solidFill>
              </a:defRPr>
            </a:lvl1pPr>
            <a:lvl2pPr marL="208280" indent="0">
              <a:buNone/>
              <a:defRPr sz="910">
                <a:solidFill>
                  <a:schemeClr val="tx1">
                    <a:tint val="75000"/>
                  </a:schemeClr>
                </a:solidFill>
              </a:defRPr>
            </a:lvl2pPr>
            <a:lvl3pPr marL="415925" indent="0">
              <a:buNone/>
              <a:defRPr sz="820">
                <a:solidFill>
                  <a:schemeClr val="tx1">
                    <a:tint val="75000"/>
                  </a:schemeClr>
                </a:solidFill>
              </a:defRPr>
            </a:lvl3pPr>
            <a:lvl4pPr marL="624205" indent="0">
              <a:buNone/>
              <a:defRPr sz="730">
                <a:solidFill>
                  <a:schemeClr val="tx1">
                    <a:tint val="75000"/>
                  </a:schemeClr>
                </a:solidFill>
              </a:defRPr>
            </a:lvl4pPr>
            <a:lvl5pPr marL="832485" indent="0">
              <a:buNone/>
              <a:defRPr sz="730">
                <a:solidFill>
                  <a:schemeClr val="tx1">
                    <a:tint val="75000"/>
                  </a:schemeClr>
                </a:solidFill>
              </a:defRPr>
            </a:lvl5pPr>
            <a:lvl6pPr marL="1040130" indent="0">
              <a:buNone/>
              <a:defRPr sz="730">
                <a:solidFill>
                  <a:schemeClr val="tx1">
                    <a:tint val="75000"/>
                  </a:schemeClr>
                </a:solidFill>
              </a:defRPr>
            </a:lvl6pPr>
            <a:lvl7pPr marL="1248410" indent="0">
              <a:buNone/>
              <a:defRPr sz="730">
                <a:solidFill>
                  <a:schemeClr val="tx1">
                    <a:tint val="75000"/>
                  </a:schemeClr>
                </a:solidFill>
              </a:defRPr>
            </a:lvl7pPr>
            <a:lvl8pPr marL="1456690" indent="0">
              <a:buNone/>
              <a:defRPr sz="730">
                <a:solidFill>
                  <a:schemeClr val="tx1">
                    <a:tint val="75000"/>
                  </a:schemeClr>
                </a:solidFill>
              </a:defRPr>
            </a:lvl8pPr>
            <a:lvl9pPr marL="1664335" indent="0">
              <a:buNone/>
              <a:defRPr sz="7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EFDC-2AAF-5A4E-9B1C-DCC705853326}" type="datetimeFigureOut">
              <a:rPr kumimoji="1" lang="zh-CN" altLang="en-US" smtClean="0"/>
              <a:t>2021/5/7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02A-D0DF-9D4D-B3D8-7A34CC60C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0888" y="830828"/>
            <a:ext cx="4641850" cy="19802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9263" y="830828"/>
            <a:ext cx="4641850" cy="19802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EFDC-2AAF-5A4E-9B1C-DCC705853326}" type="datetimeFigureOut">
              <a:rPr kumimoji="1" lang="zh-CN" altLang="en-US" smtClean="0"/>
              <a:t>2021/5/7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02A-D0DF-9D4D-B3D8-7A34CC60C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310" y="166166"/>
            <a:ext cx="9420225" cy="60325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310" y="765085"/>
            <a:ext cx="4620518" cy="374956"/>
          </a:xfrm>
        </p:spPr>
        <p:txBody>
          <a:bodyPr anchor="b"/>
          <a:lstStyle>
            <a:lvl1pPr marL="0" indent="0">
              <a:buNone/>
              <a:defRPr sz="1090" b="1"/>
            </a:lvl1pPr>
            <a:lvl2pPr marL="208280" indent="0">
              <a:buNone/>
              <a:defRPr sz="910" b="1"/>
            </a:lvl2pPr>
            <a:lvl3pPr marL="415925" indent="0">
              <a:buNone/>
              <a:defRPr sz="820" b="1"/>
            </a:lvl3pPr>
            <a:lvl4pPr marL="624205" indent="0">
              <a:buNone/>
              <a:defRPr sz="730" b="1"/>
            </a:lvl4pPr>
            <a:lvl5pPr marL="832485" indent="0">
              <a:buNone/>
              <a:defRPr sz="730" b="1"/>
            </a:lvl5pPr>
            <a:lvl6pPr marL="1040130" indent="0">
              <a:buNone/>
              <a:defRPr sz="730" b="1"/>
            </a:lvl6pPr>
            <a:lvl7pPr marL="1248410" indent="0">
              <a:buNone/>
              <a:defRPr sz="730" b="1"/>
            </a:lvl7pPr>
            <a:lvl8pPr marL="1456690" indent="0">
              <a:buNone/>
              <a:defRPr sz="730" b="1"/>
            </a:lvl8pPr>
            <a:lvl9pPr marL="1664335" indent="0">
              <a:buNone/>
              <a:defRPr sz="73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310" y="1140041"/>
            <a:ext cx="4620518" cy="16768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9262" y="765085"/>
            <a:ext cx="4643273" cy="374956"/>
          </a:xfrm>
        </p:spPr>
        <p:txBody>
          <a:bodyPr anchor="b"/>
          <a:lstStyle>
            <a:lvl1pPr marL="0" indent="0">
              <a:buNone/>
              <a:defRPr sz="1090" b="1"/>
            </a:lvl1pPr>
            <a:lvl2pPr marL="208280" indent="0">
              <a:buNone/>
              <a:defRPr sz="910" b="1"/>
            </a:lvl2pPr>
            <a:lvl3pPr marL="415925" indent="0">
              <a:buNone/>
              <a:defRPr sz="820" b="1"/>
            </a:lvl3pPr>
            <a:lvl4pPr marL="624205" indent="0">
              <a:buNone/>
              <a:defRPr sz="730" b="1"/>
            </a:lvl4pPr>
            <a:lvl5pPr marL="832485" indent="0">
              <a:buNone/>
              <a:defRPr sz="730" b="1"/>
            </a:lvl5pPr>
            <a:lvl6pPr marL="1040130" indent="0">
              <a:buNone/>
              <a:defRPr sz="730" b="1"/>
            </a:lvl6pPr>
            <a:lvl7pPr marL="1248410" indent="0">
              <a:buNone/>
              <a:defRPr sz="730" b="1"/>
            </a:lvl7pPr>
            <a:lvl8pPr marL="1456690" indent="0">
              <a:buNone/>
              <a:defRPr sz="730" b="1"/>
            </a:lvl8pPr>
            <a:lvl9pPr marL="1664335" indent="0">
              <a:buNone/>
              <a:defRPr sz="73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9262" y="1140041"/>
            <a:ext cx="4643273" cy="16768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EFDC-2AAF-5A4E-9B1C-DCC705853326}" type="datetimeFigureOut">
              <a:rPr kumimoji="1" lang="zh-CN" altLang="en-US" smtClean="0"/>
              <a:t>2021/5/7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02A-D0DF-9D4D-B3D8-7A34CC60C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EFDC-2AAF-5A4E-9B1C-DCC705853326}" type="datetimeFigureOut">
              <a:rPr kumimoji="1" lang="zh-CN" altLang="en-US" smtClean="0"/>
              <a:t>2021/5/7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02A-D0DF-9D4D-B3D8-7A34CC60C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EFDC-2AAF-5A4E-9B1C-DCC705853326}" type="datetimeFigureOut">
              <a:rPr kumimoji="1" lang="zh-CN" altLang="en-US" smtClean="0"/>
              <a:t>2021/5/7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02A-D0DF-9D4D-B3D8-7A34CC60C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311" y="208068"/>
            <a:ext cx="3522629" cy="728239"/>
          </a:xfrm>
        </p:spPr>
        <p:txBody>
          <a:bodyPr anchor="b"/>
          <a:lstStyle>
            <a:lvl1pPr>
              <a:defRPr sz="14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272" y="449370"/>
            <a:ext cx="5529263" cy="2217951"/>
          </a:xfrm>
        </p:spPr>
        <p:txBody>
          <a:bodyPr/>
          <a:lstStyle>
            <a:lvl1pPr>
              <a:defRPr sz="1455"/>
            </a:lvl1pPr>
            <a:lvl2pPr>
              <a:defRPr sz="1275"/>
            </a:lvl2pPr>
            <a:lvl3pPr>
              <a:defRPr sz="1090"/>
            </a:lvl3pPr>
            <a:lvl4pPr>
              <a:defRPr sz="910"/>
            </a:lvl4pPr>
            <a:lvl5pPr>
              <a:defRPr sz="910"/>
            </a:lvl5pPr>
            <a:lvl6pPr>
              <a:defRPr sz="910"/>
            </a:lvl6pPr>
            <a:lvl7pPr>
              <a:defRPr sz="910"/>
            </a:lvl7pPr>
            <a:lvl8pPr>
              <a:defRPr sz="910"/>
            </a:lvl8pPr>
            <a:lvl9pPr>
              <a:defRPr sz="91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311" y="936308"/>
            <a:ext cx="3522629" cy="1734625"/>
          </a:xfrm>
        </p:spPr>
        <p:txBody>
          <a:bodyPr/>
          <a:lstStyle>
            <a:lvl1pPr marL="0" indent="0">
              <a:buNone/>
              <a:defRPr sz="730"/>
            </a:lvl1pPr>
            <a:lvl2pPr marL="208280" indent="0">
              <a:buNone/>
              <a:defRPr sz="635"/>
            </a:lvl2pPr>
            <a:lvl3pPr marL="415925" indent="0">
              <a:buNone/>
              <a:defRPr sz="545"/>
            </a:lvl3pPr>
            <a:lvl4pPr marL="624205" indent="0">
              <a:buNone/>
              <a:defRPr sz="455"/>
            </a:lvl4pPr>
            <a:lvl5pPr marL="832485" indent="0">
              <a:buNone/>
              <a:defRPr sz="455"/>
            </a:lvl5pPr>
            <a:lvl6pPr marL="1040130" indent="0">
              <a:buNone/>
              <a:defRPr sz="455"/>
            </a:lvl6pPr>
            <a:lvl7pPr marL="1248410" indent="0">
              <a:buNone/>
              <a:defRPr sz="455"/>
            </a:lvl7pPr>
            <a:lvl8pPr marL="1456690" indent="0">
              <a:buNone/>
              <a:defRPr sz="455"/>
            </a:lvl8pPr>
            <a:lvl9pPr marL="1664335" indent="0">
              <a:buNone/>
              <a:defRPr sz="4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EFDC-2AAF-5A4E-9B1C-DCC705853326}" type="datetimeFigureOut">
              <a:rPr kumimoji="1" lang="zh-CN" altLang="en-US" smtClean="0"/>
              <a:t>2021/5/7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02A-D0DF-9D4D-B3D8-7A34CC60C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311" y="208068"/>
            <a:ext cx="3522629" cy="728239"/>
          </a:xfrm>
        </p:spPr>
        <p:txBody>
          <a:bodyPr anchor="b"/>
          <a:lstStyle>
            <a:lvl1pPr>
              <a:defRPr sz="145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43272" y="449370"/>
            <a:ext cx="5529263" cy="2217951"/>
          </a:xfrm>
        </p:spPr>
        <p:txBody>
          <a:bodyPr anchor="t"/>
          <a:lstStyle>
            <a:lvl1pPr marL="0" indent="0">
              <a:buNone/>
              <a:defRPr sz="1455"/>
            </a:lvl1pPr>
            <a:lvl2pPr marL="208280" indent="0">
              <a:buNone/>
              <a:defRPr sz="1275"/>
            </a:lvl2pPr>
            <a:lvl3pPr marL="415925" indent="0">
              <a:buNone/>
              <a:defRPr sz="1090"/>
            </a:lvl3pPr>
            <a:lvl4pPr marL="624205" indent="0">
              <a:buNone/>
              <a:defRPr sz="910"/>
            </a:lvl4pPr>
            <a:lvl5pPr marL="832485" indent="0">
              <a:buNone/>
              <a:defRPr sz="910"/>
            </a:lvl5pPr>
            <a:lvl6pPr marL="1040130" indent="0">
              <a:buNone/>
              <a:defRPr sz="910"/>
            </a:lvl6pPr>
            <a:lvl7pPr marL="1248410" indent="0">
              <a:buNone/>
              <a:defRPr sz="910"/>
            </a:lvl7pPr>
            <a:lvl8pPr marL="1456690" indent="0">
              <a:buNone/>
              <a:defRPr sz="910"/>
            </a:lvl8pPr>
            <a:lvl9pPr marL="1664335" indent="0">
              <a:buNone/>
              <a:defRPr sz="91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2311" y="936308"/>
            <a:ext cx="3522629" cy="1734625"/>
          </a:xfrm>
        </p:spPr>
        <p:txBody>
          <a:bodyPr/>
          <a:lstStyle>
            <a:lvl1pPr marL="0" indent="0">
              <a:buNone/>
              <a:defRPr sz="730"/>
            </a:lvl1pPr>
            <a:lvl2pPr marL="208280" indent="0">
              <a:buNone/>
              <a:defRPr sz="635"/>
            </a:lvl2pPr>
            <a:lvl3pPr marL="415925" indent="0">
              <a:buNone/>
              <a:defRPr sz="545"/>
            </a:lvl3pPr>
            <a:lvl4pPr marL="624205" indent="0">
              <a:buNone/>
              <a:defRPr sz="455"/>
            </a:lvl4pPr>
            <a:lvl5pPr marL="832485" indent="0">
              <a:buNone/>
              <a:defRPr sz="455"/>
            </a:lvl5pPr>
            <a:lvl6pPr marL="1040130" indent="0">
              <a:buNone/>
              <a:defRPr sz="455"/>
            </a:lvl6pPr>
            <a:lvl7pPr marL="1248410" indent="0">
              <a:buNone/>
              <a:defRPr sz="455"/>
            </a:lvl7pPr>
            <a:lvl8pPr marL="1456690" indent="0">
              <a:buNone/>
              <a:defRPr sz="455"/>
            </a:lvl8pPr>
            <a:lvl9pPr marL="1664335" indent="0">
              <a:buNone/>
              <a:defRPr sz="45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EEFDC-2AAF-5A4E-9B1C-DCC705853326}" type="datetimeFigureOut">
              <a:rPr kumimoji="1" lang="zh-CN" altLang="en-US" smtClean="0"/>
              <a:t>2021/5/7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602A-D0DF-9D4D-B3D8-7A34CC60C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0888" y="166166"/>
            <a:ext cx="9420225" cy="603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888" y="830828"/>
            <a:ext cx="9420225" cy="198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888" y="2892728"/>
            <a:ext cx="2457450" cy="166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EEFDC-2AAF-5A4E-9B1C-DCC705853326}" type="datetimeFigureOut">
              <a:rPr kumimoji="1" lang="zh-CN" altLang="en-US" smtClean="0"/>
              <a:t>2021/5/7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7913" y="2892728"/>
            <a:ext cx="3686175" cy="166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3663" y="2892728"/>
            <a:ext cx="2457450" cy="166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6602A-D0DF-9D4D-B3D8-7A34CC60C6D9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 descr="图片包含 游戏机, 食物&#10;&#10;描述已自动生成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7135" y="-65989"/>
            <a:ext cx="11096486" cy="32711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15925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4140" indent="-104140" algn="l" defTabSz="415925" rtl="0" eaLnBrk="1" latinLnBrk="0" hangingPunct="1">
        <a:lnSpc>
          <a:spcPct val="90000"/>
        </a:lnSpc>
        <a:spcBef>
          <a:spcPts val="455"/>
        </a:spcBef>
        <a:buFont typeface="Arial" panose="020B060402020209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1pPr>
      <a:lvl2pPr marL="312420" indent="-104140" algn="l" defTabSz="415925" rtl="0" eaLnBrk="1" latinLnBrk="0" hangingPunct="1">
        <a:lnSpc>
          <a:spcPct val="90000"/>
        </a:lnSpc>
        <a:spcBef>
          <a:spcPts val="230"/>
        </a:spcBef>
        <a:buFont typeface="Arial" panose="020B0604020202090204" pitchFamily="34" charset="0"/>
        <a:buChar char="•"/>
        <a:defRPr sz="1090" kern="1200">
          <a:solidFill>
            <a:schemeClr val="tx1"/>
          </a:solidFill>
          <a:latin typeface="+mn-lt"/>
          <a:ea typeface="+mn-ea"/>
          <a:cs typeface="+mn-cs"/>
        </a:defRPr>
      </a:lvl2pPr>
      <a:lvl3pPr marL="520065" indent="-104140" algn="l" defTabSz="415925" rtl="0" eaLnBrk="1" latinLnBrk="0" hangingPunct="1">
        <a:lnSpc>
          <a:spcPct val="90000"/>
        </a:lnSpc>
        <a:spcBef>
          <a:spcPts val="230"/>
        </a:spcBef>
        <a:buFont typeface="Arial" panose="020B0604020202090204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3pPr>
      <a:lvl4pPr marL="728345" indent="-104140" algn="l" defTabSz="415925" rtl="0" eaLnBrk="1" latinLnBrk="0" hangingPunct="1">
        <a:lnSpc>
          <a:spcPct val="90000"/>
        </a:lnSpc>
        <a:spcBef>
          <a:spcPts val="230"/>
        </a:spcBef>
        <a:buFont typeface="Arial" panose="020B0604020202090204" pitchFamily="34" charset="0"/>
        <a:buChar char="•"/>
        <a:defRPr sz="820" kern="1200">
          <a:solidFill>
            <a:schemeClr val="tx1"/>
          </a:solidFill>
          <a:latin typeface="+mn-lt"/>
          <a:ea typeface="+mn-ea"/>
          <a:cs typeface="+mn-cs"/>
        </a:defRPr>
      </a:lvl4pPr>
      <a:lvl5pPr marL="936625" indent="-104140" algn="l" defTabSz="415925" rtl="0" eaLnBrk="1" latinLnBrk="0" hangingPunct="1">
        <a:lnSpc>
          <a:spcPct val="90000"/>
        </a:lnSpc>
        <a:spcBef>
          <a:spcPts val="230"/>
        </a:spcBef>
        <a:buFont typeface="Arial" panose="020B0604020202090204" pitchFamily="34" charset="0"/>
        <a:buChar char="•"/>
        <a:defRPr sz="820" kern="1200">
          <a:solidFill>
            <a:schemeClr val="tx1"/>
          </a:solidFill>
          <a:latin typeface="+mn-lt"/>
          <a:ea typeface="+mn-ea"/>
          <a:cs typeface="+mn-cs"/>
        </a:defRPr>
      </a:lvl5pPr>
      <a:lvl6pPr marL="1144270" indent="-104140" algn="l" defTabSz="415925" rtl="0" eaLnBrk="1" latinLnBrk="0" hangingPunct="1">
        <a:lnSpc>
          <a:spcPct val="90000"/>
        </a:lnSpc>
        <a:spcBef>
          <a:spcPts val="230"/>
        </a:spcBef>
        <a:buFont typeface="Arial" panose="020B0604020202090204" pitchFamily="34" charset="0"/>
        <a:buChar char="•"/>
        <a:defRPr sz="820" kern="1200">
          <a:solidFill>
            <a:schemeClr val="tx1"/>
          </a:solidFill>
          <a:latin typeface="+mn-lt"/>
          <a:ea typeface="+mn-ea"/>
          <a:cs typeface="+mn-cs"/>
        </a:defRPr>
      </a:lvl6pPr>
      <a:lvl7pPr marL="1352550" indent="-104140" algn="l" defTabSz="415925" rtl="0" eaLnBrk="1" latinLnBrk="0" hangingPunct="1">
        <a:lnSpc>
          <a:spcPct val="90000"/>
        </a:lnSpc>
        <a:spcBef>
          <a:spcPts val="230"/>
        </a:spcBef>
        <a:buFont typeface="Arial" panose="020B0604020202090204" pitchFamily="34" charset="0"/>
        <a:buChar char="•"/>
        <a:defRPr sz="820" kern="1200">
          <a:solidFill>
            <a:schemeClr val="tx1"/>
          </a:solidFill>
          <a:latin typeface="+mn-lt"/>
          <a:ea typeface="+mn-ea"/>
          <a:cs typeface="+mn-cs"/>
        </a:defRPr>
      </a:lvl7pPr>
      <a:lvl8pPr marL="1560830" indent="-104140" algn="l" defTabSz="415925" rtl="0" eaLnBrk="1" latinLnBrk="0" hangingPunct="1">
        <a:lnSpc>
          <a:spcPct val="90000"/>
        </a:lnSpc>
        <a:spcBef>
          <a:spcPts val="230"/>
        </a:spcBef>
        <a:buFont typeface="Arial" panose="020B0604020202090204" pitchFamily="34" charset="0"/>
        <a:buChar char="•"/>
        <a:defRPr sz="820" kern="1200">
          <a:solidFill>
            <a:schemeClr val="tx1"/>
          </a:solidFill>
          <a:latin typeface="+mn-lt"/>
          <a:ea typeface="+mn-ea"/>
          <a:cs typeface="+mn-cs"/>
        </a:defRPr>
      </a:lvl8pPr>
      <a:lvl9pPr marL="1768475" indent="-104140" algn="l" defTabSz="415925" rtl="0" eaLnBrk="1" latinLnBrk="0" hangingPunct="1">
        <a:lnSpc>
          <a:spcPct val="90000"/>
        </a:lnSpc>
        <a:spcBef>
          <a:spcPts val="230"/>
        </a:spcBef>
        <a:buFont typeface="Arial" panose="020B0604020202090204" pitchFamily="34" charset="0"/>
        <a:buChar char="•"/>
        <a:defRPr sz="8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925" rtl="0" eaLnBrk="1" latinLnBrk="0" hangingPunct="1">
        <a:defRPr sz="820" kern="1200">
          <a:solidFill>
            <a:schemeClr val="tx1"/>
          </a:solidFill>
          <a:latin typeface="+mn-lt"/>
          <a:ea typeface="+mn-ea"/>
          <a:cs typeface="+mn-cs"/>
        </a:defRPr>
      </a:lvl1pPr>
      <a:lvl2pPr marL="208280" algn="l" defTabSz="415925" rtl="0" eaLnBrk="1" latinLnBrk="0" hangingPunct="1">
        <a:defRPr sz="820" kern="1200">
          <a:solidFill>
            <a:schemeClr val="tx1"/>
          </a:solidFill>
          <a:latin typeface="+mn-lt"/>
          <a:ea typeface="+mn-ea"/>
          <a:cs typeface="+mn-cs"/>
        </a:defRPr>
      </a:lvl2pPr>
      <a:lvl3pPr marL="415925" algn="l" defTabSz="415925" rtl="0" eaLnBrk="1" latinLnBrk="0" hangingPunct="1">
        <a:defRPr sz="820" kern="1200">
          <a:solidFill>
            <a:schemeClr val="tx1"/>
          </a:solidFill>
          <a:latin typeface="+mn-lt"/>
          <a:ea typeface="+mn-ea"/>
          <a:cs typeface="+mn-cs"/>
        </a:defRPr>
      </a:lvl3pPr>
      <a:lvl4pPr marL="624205" algn="l" defTabSz="415925" rtl="0" eaLnBrk="1" latinLnBrk="0" hangingPunct="1">
        <a:defRPr sz="820" kern="1200">
          <a:solidFill>
            <a:schemeClr val="tx1"/>
          </a:solidFill>
          <a:latin typeface="+mn-lt"/>
          <a:ea typeface="+mn-ea"/>
          <a:cs typeface="+mn-cs"/>
        </a:defRPr>
      </a:lvl4pPr>
      <a:lvl5pPr marL="832485" algn="l" defTabSz="415925" rtl="0" eaLnBrk="1" latinLnBrk="0" hangingPunct="1">
        <a:defRPr sz="820" kern="1200">
          <a:solidFill>
            <a:schemeClr val="tx1"/>
          </a:solidFill>
          <a:latin typeface="+mn-lt"/>
          <a:ea typeface="+mn-ea"/>
          <a:cs typeface="+mn-cs"/>
        </a:defRPr>
      </a:lvl5pPr>
      <a:lvl6pPr marL="1040130" algn="l" defTabSz="415925" rtl="0" eaLnBrk="1" latinLnBrk="0" hangingPunct="1">
        <a:defRPr sz="820" kern="1200">
          <a:solidFill>
            <a:schemeClr val="tx1"/>
          </a:solidFill>
          <a:latin typeface="+mn-lt"/>
          <a:ea typeface="+mn-ea"/>
          <a:cs typeface="+mn-cs"/>
        </a:defRPr>
      </a:lvl6pPr>
      <a:lvl7pPr marL="1248410" algn="l" defTabSz="415925" rtl="0" eaLnBrk="1" latinLnBrk="0" hangingPunct="1">
        <a:defRPr sz="820" kern="1200">
          <a:solidFill>
            <a:schemeClr val="tx1"/>
          </a:solidFill>
          <a:latin typeface="+mn-lt"/>
          <a:ea typeface="+mn-ea"/>
          <a:cs typeface="+mn-cs"/>
        </a:defRPr>
      </a:lvl7pPr>
      <a:lvl8pPr marL="1456690" algn="l" defTabSz="415925" rtl="0" eaLnBrk="1" latinLnBrk="0" hangingPunct="1">
        <a:defRPr sz="820" kern="1200">
          <a:solidFill>
            <a:schemeClr val="tx1"/>
          </a:solidFill>
          <a:latin typeface="+mn-lt"/>
          <a:ea typeface="+mn-ea"/>
          <a:cs typeface="+mn-cs"/>
        </a:defRPr>
      </a:lvl8pPr>
      <a:lvl9pPr marL="1664335" algn="l" defTabSz="415925" rtl="0" eaLnBrk="1" latinLnBrk="0" hangingPunct="1">
        <a:defRPr sz="8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63513" y="482715"/>
            <a:ext cx="7393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2021</a:t>
            </a:r>
            <a:r>
              <a:rPr kumimoji="1" lang="zh-CN" altLang="en-US" sz="36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全国青少年校园足球国家队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徽标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46" y="214085"/>
            <a:ext cx="849571" cy="828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8010" y="366640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全国青少年校园足球高中女子乙组国家队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48230" y="1237615"/>
            <a:ext cx="6877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牛德华、和慧琳、汪   婷、宋淑婷、王   涵、马丽婷、邓佳玥、杨昶琳、张子煜、张玉婷、赵婉宁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朱   霞、邹   翠、何雅南、陈雨蓉、甘晓宇、邵丽娜、陈   艳、徐丹娣、齐英辰、许靖陶、李思佳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63513" y="482715"/>
            <a:ext cx="7393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2021</a:t>
            </a:r>
            <a:r>
              <a:rPr kumimoji="1" lang="zh-CN" altLang="en-US" sz="36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全国青少年校园足球国家队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22875" y="467601"/>
            <a:ext cx="8114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优秀足球特色幼儿园、教师、</a:t>
            </a:r>
            <a:r>
              <a:rPr kumimoji="1" lang="zh-CN" altLang="en-US" sz="36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园长</a:t>
            </a:r>
            <a:endParaRPr kumimoji="1" lang="zh-CN" altLang="en-US" sz="3600" b="1" spc="600" dirty="0">
              <a:solidFill>
                <a:srgbClr val="FEF9CA"/>
              </a:solidFill>
              <a:latin typeface="Alibaba PuHuiTi H" pitchFamily="18" charset="-122"/>
              <a:ea typeface="Alibaba PuHuiTi H" pitchFamily="18" charset="-122"/>
              <a:cs typeface="Alibaba PuHuiTi H" pitchFamily="18" charset="-122"/>
            </a:endParaRP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89485" y="341862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全国青少年校园足球优秀足球特色幼儿园奖项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97609" y="983880"/>
            <a:ext cx="5387752" cy="170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江苏南京市大厂实验幼儿园</a:t>
            </a:r>
            <a:r>
              <a:rPr lang="zh-CN" altLang="en-US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                            </a:t>
            </a:r>
            <a:endParaRPr lang="en-US" altLang="zh-CN" sz="1200" kern="100" dirty="0">
              <a:solidFill>
                <a:srgbClr val="FEF9CA"/>
              </a:solidFill>
              <a:effectLst/>
              <a:latin typeface="Source Han Sans CN Regular" panose="020B0500000000000000" pitchFamily="34" charset="-128"/>
              <a:ea typeface="Source Han Sans CN Regular" panose="020B0500000000000000" pitchFamily="34" charset="-128"/>
              <a:cs typeface="仿宋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山东济南市历下区保利华庭幼儿园</a:t>
            </a:r>
            <a:endParaRPr lang="en-US" altLang="zh-CN" sz="1200" kern="100" dirty="0">
              <a:solidFill>
                <a:srgbClr val="FEF9CA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湖南省长沙市岳麓幼儿教育集团第十二幼儿园</a:t>
            </a:r>
            <a:endParaRPr lang="en-US" altLang="zh-CN" sz="1200" kern="100" dirty="0">
              <a:solidFill>
                <a:srgbClr val="FEF9CA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内蒙古准格尔旗薛家湾第十幼儿园</a:t>
            </a:r>
            <a:endParaRPr lang="en-US" altLang="zh-CN" sz="1200" kern="100" dirty="0">
              <a:solidFill>
                <a:srgbClr val="FEF9CA"/>
              </a:solidFill>
              <a:effectLst/>
              <a:latin typeface="Source Han Sans CN Regular" panose="020B0500000000000000" pitchFamily="34" charset="-128"/>
              <a:ea typeface="Source Han Sans CN Regular" panose="020B0500000000000000" pitchFamily="34" charset="-128"/>
              <a:cs typeface="仿宋_GB2312" panose="0201060903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广东省育才幼儿园二院</a:t>
            </a:r>
            <a:endParaRPr lang="en-US" altLang="zh-CN" sz="1200" kern="100" dirty="0">
              <a:solidFill>
                <a:srgbClr val="FEF9CA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中国人民解放军火箭军机关幼儿园</a:t>
            </a:r>
            <a:endParaRPr lang="en-US" altLang="zh-CN" sz="1200" kern="100" dirty="0">
              <a:solidFill>
                <a:srgbClr val="FEF9CA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5" y="983880"/>
            <a:ext cx="3319272" cy="115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上海市长宁区海贝幼儿园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天津市和平区第十一幼儿园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新疆克州中心幼儿园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重庆两江新区为明幼儿园</a:t>
            </a:r>
            <a:endParaRPr lang="zh-CN" altLang="zh-CN" sz="4000" kern="100" dirty="0">
              <a:solidFill>
                <a:srgbClr val="FEF9CA"/>
              </a:solidFill>
              <a:effectLst/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8588" y="983880"/>
            <a:ext cx="850127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2019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年度：</a:t>
            </a:r>
            <a:endParaRPr lang="zh-CN" altLang="zh-CN" sz="4000" kern="100" dirty="0">
              <a:solidFill>
                <a:srgbClr val="FEF9CA"/>
              </a:solidFill>
              <a:effectLst/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47482" y="983880"/>
            <a:ext cx="850127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2020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年度：</a:t>
            </a:r>
            <a:endParaRPr lang="zh-CN" altLang="zh-CN" sz="4000" kern="100" dirty="0">
              <a:solidFill>
                <a:srgbClr val="FEF9CA"/>
              </a:solidFill>
              <a:effectLst/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18868" y="333563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全国青少年校园足球优秀足球特色幼儿园教师奖项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94769" y="962272"/>
            <a:ext cx="5387752" cy="170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杨佳慧  福建省厦门市东浦幼儿园 </a:t>
            </a:r>
          </a:p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张  杨  成都市第九幼儿园 </a:t>
            </a:r>
          </a:p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姚  锐  湘西土家族苗族自治州幼儿园 </a:t>
            </a:r>
          </a:p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武  穆  内蒙古自治区鄂尔多斯市东胜区康和丽舍幼儿园</a:t>
            </a:r>
          </a:p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马  佳  银川市第一幼儿园 </a:t>
            </a:r>
          </a:p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宋  爽  青岛西海岸新区第一幼儿园</a:t>
            </a:r>
            <a:endParaRPr lang="en-US" altLang="zh-CN" sz="1200" kern="100" dirty="0">
              <a:solidFill>
                <a:srgbClr val="FEF9CA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68995" y="962272"/>
            <a:ext cx="3319272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李博雅  郑州市金水区第一幼儿园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彭雅倩  石家庄市长安区第八幼儿园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仁青平措  西藏自治区实验幼儿园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418868" y="962272"/>
            <a:ext cx="850127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2019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年度：</a:t>
            </a:r>
            <a:endParaRPr lang="zh-CN" altLang="zh-CN" sz="4000" kern="100" dirty="0">
              <a:solidFill>
                <a:srgbClr val="FEF9CA"/>
              </a:solidFill>
              <a:effectLst/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44642" y="962272"/>
            <a:ext cx="850127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2020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年度：</a:t>
            </a:r>
            <a:endParaRPr lang="zh-CN" altLang="zh-CN" sz="4000" kern="100" dirty="0">
              <a:solidFill>
                <a:srgbClr val="FEF9CA"/>
              </a:solidFill>
              <a:effectLst/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18868" y="341862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全国青少年校园足球优秀足球特色幼儿园园长奖项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17986" y="1056540"/>
            <a:ext cx="5387752" cy="115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马灵君  郑州市郑东新区实验幼儿园 </a:t>
            </a:r>
          </a:p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罗永生  广州市花都区保利水晶幼儿园 </a:t>
            </a:r>
          </a:p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吴  慧  长沙市岳麓幼儿教育集团第十二幼儿园 </a:t>
            </a:r>
          </a:p>
          <a:p>
            <a:pPr>
              <a:lnSpc>
                <a:spcPct val="150000"/>
              </a:lnSpc>
            </a:pPr>
            <a:r>
              <a:rPr lang="zh-CN" altLang="en-US" sz="1200" kern="100" dirty="0">
                <a:solidFill>
                  <a:srgbClr val="FEF9CA"/>
                </a:solidFill>
                <a:effectLst/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仿宋_GB2312" panose="02010609030101010101" pitchFamily="49" charset="-122"/>
              </a:rPr>
              <a:t>田  梅  喀什市第三幼儿园 </a:t>
            </a:r>
            <a:endParaRPr lang="en-US" altLang="zh-CN" sz="1200" kern="100" dirty="0">
              <a:solidFill>
                <a:srgbClr val="FEF9CA"/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51205" y="1056540"/>
            <a:ext cx="4216654" cy="115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徐云燕  广州市天河区金穗幼儿园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郭冰清  鲤城区第二幼儿园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王春玲  山东省滨州经济技术开发区里则街道中心幼儿园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应  </a:t>
            </a: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  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莉  杭州市西湖区自在城幼儿园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1078" y="1056540"/>
            <a:ext cx="850127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2019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年度：</a:t>
            </a:r>
            <a:endParaRPr lang="zh-CN" altLang="zh-CN" sz="4000" kern="100" dirty="0">
              <a:solidFill>
                <a:srgbClr val="FEF9CA"/>
              </a:solidFill>
              <a:effectLst/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844231" y="1056540"/>
            <a:ext cx="850127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2020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年度：</a:t>
            </a:r>
            <a:endParaRPr lang="zh-CN" altLang="zh-CN" sz="4000" kern="100" dirty="0">
              <a:solidFill>
                <a:srgbClr val="FEF9CA"/>
              </a:solidFill>
              <a:effectLst/>
              <a:latin typeface="Source Han Sans CN Regular" panose="020B0500000000000000" pitchFamily="34" charset="-128"/>
              <a:ea typeface="Source Han Sans CN Regular" panose="020B05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22875" y="467601"/>
            <a:ext cx="8114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优秀足球特色幼儿园、教师、</a:t>
            </a:r>
            <a:r>
              <a:rPr kumimoji="1" lang="zh-CN" altLang="en-US" sz="36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园长</a:t>
            </a:r>
            <a:endParaRPr kumimoji="1" lang="zh-CN" altLang="en-US" sz="3600" b="1" spc="600" dirty="0">
              <a:solidFill>
                <a:srgbClr val="FEF9CA"/>
              </a:solidFill>
              <a:latin typeface="Alibaba PuHuiTi H" pitchFamily="18" charset="-122"/>
              <a:ea typeface="Alibaba PuHuiTi H" pitchFamily="18" charset="-122"/>
              <a:cs typeface="Alibaba PuHuiTi H" pitchFamily="18" charset="-122"/>
            </a:endParaRP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67063" y="467601"/>
            <a:ext cx="44551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优秀足球特色学校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3778" y="150728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全国青少年校园足球优秀足球特色学校奖项（小学组）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60105" y="788010"/>
            <a:ext cx="3319272" cy="186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辽宁省大连市东北路小学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山东淄博临淄区金茵小学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福建省龙海市颜厝中心小学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重庆九龙坡区铝城小学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陕西省延安市志丹县城关小学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山东淄博桓台县第二小学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+mn-ea"/>
              </a:rPr>
              <a:t>四川省成都市杨柳小学</a:t>
            </a:r>
            <a:endParaRPr kumimoji="1" lang="zh-CN" altLang="en-US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8016" y="788010"/>
            <a:ext cx="3681443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重庆沙坪坝区山洞小学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山东青岛城阳区实验小学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海南省琼海市中原镇中心小学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河南洛阳涧西区西苑路实验小学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广东省广州市天河区渔沙坦小学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海南省海口市秀峰实验学校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辽宁省大连市金州区金润小学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endParaRPr kumimoji="1" lang="zh-CN" altLang="en-US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60522" y="786729"/>
            <a:ext cx="3681443" cy="157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贵州凯里市第四小学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河南洛阳涧西区东方第三小学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内蒙古自治区乌兰浩特市乌兰浩特蒙古族小学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黑龙江哈尔滨市河松小学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新疆维吾尔自治区库尔勒市铁克其乡中心学校</a:t>
            </a:r>
          </a:p>
          <a:p>
            <a:pPr>
              <a:lnSpc>
                <a:spcPct val="150000"/>
              </a:lnSpc>
            </a:pPr>
            <a:endParaRPr kumimoji="1" lang="zh-CN" altLang="en-US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33098" y="786729"/>
            <a:ext cx="3319272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湖南省株洲六</a:t>
            </a:r>
            <a:r>
              <a:rPr kumimoji="1" lang="en-US" altLang="zh-CN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O</a:t>
            </a: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一中英文小学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上海大学附属小学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江苏省苏州市实验小学校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湖南省株洲市南强小学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北京明远教育书院实验小学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河北省唐山市路北区光明实验小学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3778" y="333563"/>
            <a:ext cx="9740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全国青少年校园足球优秀足球特色学校奖项（初中组）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08171" y="1026060"/>
            <a:ext cx="331927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江苏南京市雨花台中学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山东淄博淄川实验中学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山东滨州实验学校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湖南长沙市南雅中学</a:t>
            </a:r>
          </a:p>
          <a:p>
            <a:pPr>
              <a:lnSpc>
                <a:spcPct val="150000"/>
              </a:lnSpc>
            </a:pPr>
            <a:endParaRPr kumimoji="1" lang="zh-CN" altLang="en-US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86658" y="1026060"/>
            <a:ext cx="331927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河南郑州市第二中学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重庆九龙坡杨家坪中学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四川省成都列五中学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浙江丽水莲都区处州中学</a:t>
            </a:r>
          </a:p>
          <a:p>
            <a:pPr>
              <a:lnSpc>
                <a:spcPct val="150000"/>
              </a:lnSpc>
            </a:pPr>
            <a:endParaRPr kumimoji="1" lang="zh-CN" altLang="en-US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27553" y="1026059"/>
            <a:ext cx="3319272" cy="115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广东兴宁市实验学校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重庆沙坪坝区重庆七中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贵州遵义市第十一中学</a:t>
            </a:r>
          </a:p>
          <a:p>
            <a:pPr>
              <a:lnSpc>
                <a:spcPct val="150000"/>
              </a:lnSpc>
            </a:pPr>
            <a:endParaRPr kumimoji="1" lang="zh-CN" altLang="en-US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徽标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46" y="214085"/>
            <a:ext cx="849571" cy="828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8010" y="366640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全国青少年校园足球小学男子甲组国家队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49627" y="1042416"/>
            <a:ext cx="566013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+mn-ea"/>
              </a:rPr>
              <a:t>              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+mn-ea"/>
              </a:rPr>
              <a:t>张   浩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、陈骁涵、魏子健、吴垚杰、盛   奥、刘恩瑞、杨晨曦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              苏咏旭、谢志琛、李旻财、董   帅、于贤哲、刘锫珧、刘金鹏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              胡咏钦（GK)、刘帅辰(GK)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          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801364" y="1009744"/>
            <a:ext cx="3319272" cy="14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北京八一学校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重庆沙坪坝区重庆七中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福建省厦门二中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湖南省长沙市雅礼中学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湖南省长沙市麓山国际实验学校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50778" y="295463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全国青少年校园足球优秀足球特色学校奖项（高中组）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3778" y="333563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全国青少年校园足球优秀足球特色学校奖项（小学组）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92224" y="1049227"/>
            <a:ext cx="3863848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6400" algn="just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广东省深圳市蛇口育才教育集团育才一小</a:t>
            </a:r>
          </a:p>
          <a:p>
            <a:pPr indent="406400" algn="just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海南省海口市华侨中学观澜湖学校</a:t>
            </a:r>
          </a:p>
          <a:p>
            <a:pPr indent="406400" algn="just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山东省青岛市城阳区第二实验小学</a:t>
            </a:r>
          </a:p>
          <a:p>
            <a:pPr indent="406400" algn="just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广东省广州市黄埔区新港小学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indent="406400" algn="just">
              <a:lnSpc>
                <a:spcPct val="150000"/>
              </a:lnSpc>
            </a:pPr>
            <a:endParaRPr kumimoji="1" lang="zh-CN" altLang="en-US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61000" y="1049227"/>
            <a:ext cx="33192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6400" algn="just">
              <a:lnSpc>
                <a:spcPct val="150000"/>
              </a:lnSpc>
            </a:pPr>
            <a:r>
              <a:rPr lang="zh-CN" altLang="zh-CN" sz="1200" kern="100" dirty="0">
                <a:solidFill>
                  <a:srgbClr val="FEF9CA"/>
                </a:solidFill>
                <a:effectLst/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仿宋_GB2312" panose="02010609030101010101" pitchFamily="49" charset="-122"/>
              </a:rPr>
              <a:t>安徽省蚌埠市回民小学</a:t>
            </a:r>
            <a:endParaRPr lang="zh-CN" altLang="zh-CN" sz="1200" kern="100" dirty="0">
              <a:solidFill>
                <a:srgbClr val="FEF9CA"/>
              </a:solidFill>
              <a:effectLst/>
              <a:latin typeface="Source Han Sans CN Medium" panose="020B0500000000000000" pitchFamily="34" charset="-128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  <a:p>
            <a:pPr indent="406400" algn="just">
              <a:lnSpc>
                <a:spcPct val="150000"/>
              </a:lnSpc>
            </a:pPr>
            <a:r>
              <a:rPr lang="zh-CN" altLang="zh-CN" sz="1200" kern="100" dirty="0">
                <a:solidFill>
                  <a:srgbClr val="FEF9CA"/>
                </a:solidFill>
                <a:effectLst/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仿宋_GB2312" panose="02010609030101010101" pitchFamily="49" charset="-122"/>
              </a:rPr>
              <a:t>湖南省长沙市天心区红卫小学</a:t>
            </a:r>
          </a:p>
          <a:p>
            <a:pPr indent="406400" algn="just">
              <a:lnSpc>
                <a:spcPct val="150000"/>
              </a:lnSpc>
            </a:pPr>
            <a:r>
              <a:rPr lang="zh-CN" altLang="zh-CN" sz="1200" kern="100" dirty="0">
                <a:solidFill>
                  <a:srgbClr val="FEF9CA"/>
                </a:solidFill>
                <a:effectLst/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仿宋_GB2312" panose="02010609030101010101" pitchFamily="49" charset="-122"/>
                <a:sym typeface="+mn-ea"/>
              </a:rPr>
              <a:t>湖南省长沙市长沙麓山国际实验小学</a:t>
            </a:r>
            <a:endParaRPr kumimoji="1" lang="zh-CN" altLang="en-US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indent="406400" algn="just">
              <a:lnSpc>
                <a:spcPct val="150000"/>
              </a:lnSpc>
            </a:pPr>
            <a:endParaRPr lang="zh-CN" altLang="zh-CN" sz="1200" kern="100" dirty="0">
              <a:solidFill>
                <a:srgbClr val="FEF9CA"/>
              </a:solidFill>
              <a:effectLst/>
              <a:latin typeface="Source Han Sans CN Medium" panose="020B0500000000000000" pitchFamily="34" charset="-128"/>
              <a:ea typeface="Source Han Sans CN Medium" panose="020B05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38078" y="295463"/>
            <a:ext cx="989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全国青少年校园足球优秀足球特色学校奖项（初中组）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01364" y="1122379"/>
            <a:ext cx="331927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北京市海淀区中国人民大学附属中学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山西省太原市山西大学附属中学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河北省石家庄石门实验学校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1738" y="295463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全国青少年校园足球优秀足球特色学校奖项（高中组）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28363" y="1122379"/>
            <a:ext cx="3319272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广东省广州市华南师范大学附属中学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山东省济南市山东师范大学附属中学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湖南省长沙市同升湖实验中学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73718" y="417436"/>
            <a:ext cx="44551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优秀足球特色学校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19438" y="448551"/>
            <a:ext cx="44551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优秀特色学校校长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2274" y="309224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全国青少年校园足球优秀特色学校校长奖项（小学组）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9721" y="943662"/>
            <a:ext cx="3319272" cy="170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黄    斌   湖南省长沙麓山国际实验小学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牛秀娟  山东省青岛市城阳区实验小学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宋凤文  上海市杨浦区五角场小学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李学岗  陕西省铜川市新区景丰中小学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何占强  新疆兵团第十二师三坪农场学校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单凌燕  湖北省武汉市汉口辅仁小学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03365" y="943662"/>
            <a:ext cx="3681443" cy="14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纪桂武  北京市延庆区康庄中心小学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    玲   海南省海口市秀峰实验学校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李文德  甘肃省嘉峪关市长城路小学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    伟   广东省梅州市梅县区程江镇中心小学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黄    涛  河北省秦皇岛市海港区耀华小学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79180" y="943662"/>
            <a:ext cx="3681443" cy="14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侯    林  湖北省武汉市硚口区新合村小学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吕慧娟  内蒙古乌海市海勃湾区第八小学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李文伟  云南省楚雄市鹿城小学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曹立聪  江苏省南通市小海小学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王保健  江苏省徐州市黄山中心小学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0082" y="309224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全国青少年校园足球优秀特色学校校长奖项（初中组）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24607" y="943662"/>
            <a:ext cx="3319272" cy="170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辛    颖  北京市清华大学附属中学上地学校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牛丽茹  河北省唐山市第九中学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黄建军  内蒙古巴彦淖尔市杭锦后旗第六中学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谢    欣  四川省成都市温江中学实验学校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唐    华  新疆兵团石河子第十中学</a:t>
            </a:r>
            <a:endParaRPr kumimoji="1" lang="en-US" altLang="zh-CN" kern="100" dirty="0">
              <a:solidFill>
                <a:srgbClr val="FEF9CA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石    颖  江苏省南京市金陵汇文学校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5387" y="943662"/>
            <a:ext cx="3681443" cy="14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李卫东  北京市通州区运河中学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宁    健  广西玉林市玉东新区第三初级中学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温献飞  海南省万宁市东兴学校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梁雅君  内蒙古乌海市第三中学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王炳强  陕西省延安市志丹县保安中学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0082" y="309224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全国青少年校园足球优秀特色学校校长奖项（高中组）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39135" y="1122379"/>
            <a:ext cx="3319272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刘志杰  云南省楚雄第一中学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丁延才  辽宁省大连市第八中学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吴志明  福建省莆田五中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75528" y="1122379"/>
            <a:ext cx="368144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杨志刚  内蒙古包头市包钢五中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乔德金  山东省济宁市育才中学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阮    为  上海市同济大学第一附属中学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2274" y="309224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全国青少年校园足球优秀特色学校校长奖项（小学组）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24607" y="943662"/>
            <a:ext cx="3319272" cy="14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宋慧娴  辽宁省大连市实验小学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于贵阳  新疆昌吉市第十小学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纪桂武  北京市延庆区康庄中心小学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吴清裕  福建省厦门市人民小学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黄    俊  广东省广州市海珠区后乐园街小学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45387" y="943662"/>
            <a:ext cx="3681443" cy="14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俞向阳  江苏省盐城市第一小学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胡松涛  四川省成都市沙湾路小学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李海军  上海市普陀区金沙江路小学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    琳  青海省西宁市中庄小学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杨红林  贵州省安顺市第八小学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徽标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46" y="214085"/>
            <a:ext cx="849571" cy="828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8010" y="366640"/>
            <a:ext cx="6787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全国青少年校园足球小学女子甲组国家队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23947" y="1042416"/>
            <a:ext cx="566013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 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   钧、傅思雨、徐文慧、曹子琪、杨悦欣、魏鑫懿、袁紫涵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 张田雨、富睿娜、张欣怡、陈俊吉、贾杨敏、邓可欣、周芷怡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 郭书宏(GK)、杜馨蕾(GK)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0082" y="309224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全国青少年校园足球优秀特色学校校长奖项（初中组）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87519" y="943662"/>
            <a:ext cx="3319272" cy="14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郭德波  四川省达州中学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闫俊东  新疆乌鲁木齐市第</a:t>
            </a: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116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中学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李幼芹  云南师范大学附属润城学校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周新胜  湖南省长沙市雅礼外国语学校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李正刚  山东省郯城县育才中学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70082" y="309224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全国青少年校园足球优秀特色学校校长奖项（高中组）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53918" y="1260878"/>
            <a:ext cx="3587497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于景力  内蒙古赤峰市阿鲁科尔沁旗天山第一中学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刘小惠  中国人民大学附属中学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87720" y="1260878"/>
            <a:ext cx="3681443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金森林  浙江省温州市第二十一中学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翟    勇  四川省绵阳中学实验学校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18637" y="467601"/>
            <a:ext cx="44551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优秀特色学校校长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42603" y="416166"/>
            <a:ext cx="44551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优秀校园足球教师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2274" y="309224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全国青少年校园足球优秀校园足球教师奖项（小学组）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2101" y="905562"/>
            <a:ext cx="3319272" cy="186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杨    帅  北京市海淀区实验小学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任    勇  山东青岛市城阳区实验小学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刘    鹏  内蒙古包头市第一实验小学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陈    兴  广东中山市朗晴小学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巩伟娜   河北雷锋小学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邓    峰  江苏无锡市河埒中心小学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张    庆  江西赣州市大公路第一小学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03365" y="905562"/>
            <a:ext cx="3681443" cy="186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王承叶  浙江杭州上城区教育学院附属小学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王毅超  福建厦门市演武小学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李智宇  宁夏银川市兴庆区第十九小学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王长杰  贵州榕江县古州镇第二小学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郝    炅  青海黄南州同仁县三完小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汪    勇  湖北鄂州市吴都小学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    弢  福建师范大学第二附属小学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79180" y="886512"/>
            <a:ext cx="3681443" cy="182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赵志伟  云南孟连县娜允镇中心完小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范国强  兵团十三师黄田农场学校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丁    旭  吉林省图们市第二小学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杜大祥  山西晋城市中原街小学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罗宇斐  广西育才小学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矫春钢  辽宁丹东市金山镇小学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王瑞军  陕西西安市未央区阿房路一校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2274" y="309224"/>
            <a:ext cx="9740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全国青少年校园足球优秀校园足球教师奖项（初中组）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94137" y="943662"/>
            <a:ext cx="331927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邓   毅  湖南长沙市南雅中学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吴   健  安徽省池州市第十一中学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夏宪扬  广东深圳市宝安区荣根学校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杜瑞刚  陕西西安市第八十九中学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童英才  青海省三江源民族中学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07781" y="943662"/>
            <a:ext cx="3681443" cy="14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祝正铖  山东青岛市即墨区实验学校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方    睿  福建厦门双十中学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沈迪春  辽宁本溪市第二十六中学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张伟伟  兵团石河子第十六中学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关    勇  江苏盐城市初级中学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2274" y="309224"/>
            <a:ext cx="1003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全国青少年校园足球优秀校园足球教师奖项（高中组）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94137" y="1135317"/>
            <a:ext cx="33192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赵    鑫  北京八一学校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刘胜永   辽宁省实验中学分校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卢    文  内蒙古包头市包钢五中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邓家凯   四川成都市棠湖中学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07781" y="1135317"/>
            <a:ext cx="368144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孙冬生  山东青岛市城阳第一高级中学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牛晓辉  河北邯郸市第一中学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苏  涛   重庆市第七中学校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阿地力江</a:t>
            </a: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·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吾守儿  新疆喀什第六中学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2274" y="309224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全国青少年校园足球优秀校园足球教师奖项（小学组）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88031" y="983880"/>
            <a:ext cx="33192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洪    霞  上海师范大学康城实验学校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    彬  海南省琼海市实验小学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王修娟  河南省新乡市育才小学明德校区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彭立民  松原市长岭县北正镇中心小学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24424" y="983880"/>
            <a:ext cx="4182951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秦    武  湖北省武汉市鲁巷实验小学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金共桥  秦皇岛市海港区耀华小学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侯增宇  河南省开封市杏花营小学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2274" y="309224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全国青少年校园足球优秀校园足球教师奖项（初中组）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88031" y="1154568"/>
            <a:ext cx="3319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吴    滨  上海市普陀区明翔实验学校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雷少</a:t>
            </a:r>
            <a:r>
              <a:rPr kumimoji="1" lang="zh-CN" altLang="en-US" sz="120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青  </a:t>
            </a:r>
            <a:r>
              <a:rPr kumimoji="1" lang="zh-CN" altLang="en-US" sz="1200" smtClean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秦皇岛市第七中学</a:t>
            </a:r>
            <a:endParaRPr kumimoji="1" lang="zh-CN" altLang="en-US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孙建伟  成都市第十八中学校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24424" y="1154568"/>
            <a:ext cx="4182951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郝鹏辉  无锡市新吴区第一实验学校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艾力</a:t>
            </a: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·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库尔班  巴州石油第二中学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82274" y="309224"/>
            <a:ext cx="967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全国青少年校园足球优秀校园足球教师奖项（高中组）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65983" y="1154568"/>
            <a:ext cx="3319272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杨怀斌  陕西师范大学附属中学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袁    飞  重庆市杨家坪中学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02376" y="1154568"/>
            <a:ext cx="4182951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娄祥葆  同济大学第一附属中学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苏    斌  郑州市第九中学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徽标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46" y="214085"/>
            <a:ext cx="849571" cy="828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8010" y="366640"/>
            <a:ext cx="6768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全国青少年校园足球小学男子乙组国家队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60802" y="1042416"/>
            <a:ext cx="566013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冯夕庭、唐铭泽、徐正鹏、杨昊睿、任财志、辜勋逸、许日新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郑皓元、陈一凡、姜贤斌、熊廷佑、张子炀、吴嘉诺、刘天朗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卢麒((GK)、郭醒辰(GK)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05138" y="467601"/>
            <a:ext cx="44551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优秀校园足球教师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04888" y="467601"/>
            <a:ext cx="49891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优秀校园足球教练员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3778" y="309224"/>
            <a:ext cx="1003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全国青少年校园足球优秀校园足球教练员奖项（小学组）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3570" y="967740"/>
            <a:ext cx="35591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陈   川  重庆市九龙坡区铝城小学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张   炯  四川绵阳南山中学双语学校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钱   惠  上海普陀足校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地力夏提</a:t>
            </a: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·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阿不拉  新疆乌鲁木齐市第十九小学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郝崇学  辽宁沈阳市东站小学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恽   铮  江苏常州天宁区少体校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43050" y="968046"/>
            <a:ext cx="3681443" cy="170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肖乐彬  广东海珠区后乐园街小学	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戴金海  河南郑州市中原特色实验小学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陈燕明  河南开封市禹王台区实验小学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陈今照  湖南长沙德馨园小学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岱    清  内蒙古锡林郭勒盟锡林浩特市蒙古族小学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斯琴朝克图  内蒙古正蓝旗蒙古族小学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17788" y="968046"/>
            <a:ext cx="3681443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郝龙龙  山西长治市城区紫坊小学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师英果  陕西安康市第一小学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俞昌兴  上海市静安区止园路小学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陈    奇  四川成都青羊实验中学附属小学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加永达瓦  西藏拉萨市曲水县小学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3778" y="309224"/>
            <a:ext cx="1003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全国青少年校园足球优秀校园足球教练员奖项（初中组）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84226" y="983880"/>
            <a:ext cx="33192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祖文韬  重庆市第七中学校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   鹏  四川成都市列五中学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孟   帅  河南郑州市第二中学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曹树龙  北京市第四十七中学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38072" y="983880"/>
            <a:ext cx="3681443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罗松扎西  西藏自治区拉萨江苏中学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赵良显  山东青岛市城阳第十五中学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常    凯  内蒙包头市第二十九中学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3778" y="309224"/>
            <a:ext cx="1003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全国青少年校园足球优秀校园足球教练员奖项（高中组）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84226" y="1122379"/>
            <a:ext cx="3319272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吴昆盛  福建厦门第二中学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孙建伟  四川成都市第十八中学校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窦志刚  河南省实验中学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38072" y="1122379"/>
            <a:ext cx="3681443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樊    星  云南省楚雄紫溪中学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郝    磊  重庆市南开中学校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3778" y="309224"/>
            <a:ext cx="1003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全国青少年校园足球优秀校园足球教练员奖项（小学组）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41728" y="968046"/>
            <a:ext cx="33192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白   杰  北京市清华大学附属小学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周   亮  河北省石家庄市青园街小学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马   飞  安徽省合肥师范附小二小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陈今照  湖南省长沙市雨花区德馨园小学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61000" y="968046"/>
            <a:ext cx="368144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陈   川  重庆市九龙坡区铝城小学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赵   蓓  上海大学附属小学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张春辉  广东省深圳市宝安区东方小学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李良秋  贵州省六盘水市钟山区第十一小学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3778" y="309224"/>
            <a:ext cx="10397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全国青少年校园足球优秀校园足球教练员奖项（初中组）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22144" y="1126542"/>
            <a:ext cx="3319272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曾    琥  湖南省长沙市雅礼外国语学校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蒋晓铭  四川省成都棠湖外国语学校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41416" y="1126542"/>
            <a:ext cx="3681443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蔡隆龙  中国人民大学附属中学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苏    鑫  河南省实验中学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3778" y="309224"/>
            <a:ext cx="10033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全国青少年校园足球优秀校园足球教练员奖项（高中组）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84226" y="1122379"/>
            <a:ext cx="3319272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顾    蓓  陕西省宝鸡中学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刘    华  山东省淄博实验中学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738072" y="1122379"/>
            <a:ext cx="3681443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郝    磊  重庆市南开中学校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马    黎  四川省成都市第七中学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57288" y="467601"/>
            <a:ext cx="49891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优秀校园足球教练员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63346" y="184797"/>
            <a:ext cx="819531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2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优秀试点县（区）、</a:t>
            </a:r>
            <a:r>
              <a:rPr kumimoji="1" lang="zh-CN" altLang="en-US" sz="32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  <a:sym typeface="+mn-ea"/>
              </a:rPr>
              <a:t>优秀试点</a:t>
            </a:r>
            <a:r>
              <a:rPr kumimoji="1" lang="zh-CN" altLang="en-US" sz="32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县（区）长</a:t>
            </a:r>
            <a:endParaRPr kumimoji="1" lang="en-US" altLang="zh-CN" sz="3200" b="1" spc="300" dirty="0">
              <a:solidFill>
                <a:srgbClr val="FEF9CA"/>
              </a:solidFill>
              <a:latin typeface="Alibaba PuHuiTi H" pitchFamily="18" charset="-122"/>
              <a:ea typeface="Alibaba PuHuiTi H" pitchFamily="18" charset="-122"/>
              <a:cs typeface="Alibaba PuHuiTi H" pitchFamily="18" charset="-122"/>
            </a:endParaRPr>
          </a:p>
          <a:p>
            <a:pPr algn="ctr"/>
            <a:r>
              <a:rPr kumimoji="1" lang="zh-CN" altLang="en-US" sz="32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满天星训练营、足球改革试验区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徽标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46" y="214085"/>
            <a:ext cx="849571" cy="828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8010" y="366640"/>
            <a:ext cx="6649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全国青少年校园足球小学女子乙组国家队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30932" y="1042416"/>
            <a:ext cx="5660136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王子涵、陈江焱、张馨妍、陈   晨、郭馨蔓、徐宏莉、宋欣豫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郄雅然、孙思羽、李桂波、余雨轩、吴欣芮、杨静芮、廖苓君</a:t>
            </a: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娄金莉(GK)、黄梓浠(GK)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21460" y="296524"/>
            <a:ext cx="787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全国青少年校园足球优秀满天星训练营奖项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823926" y="1122379"/>
            <a:ext cx="3319272" cy="115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吉林省延边朝鲜族自治州教育局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北京市延庆区教育委员会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湖北省江汉区人民政府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广东省宝安区教育局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90472" y="1122379"/>
            <a:ext cx="3681443" cy="115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山东省郯城县教育体育局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河南省金水区教育体育局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四川省成都市金牛区教育局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上海市杨浦区教育局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21460" y="309224"/>
            <a:ext cx="787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全国青少年校园足球优秀试点县（区）奖项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84226" y="1122379"/>
            <a:ext cx="3319272" cy="14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广东省梅州市梅江区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北京市海淀区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四川省成都市金牛区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河南省郑州市金水区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福建省厦门市思明区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38072" y="1122379"/>
            <a:ext cx="3681443" cy="115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新疆维吾尔自治区乌鲁木齐市天山区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江苏省海门市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山东省济南市历下区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广东省中山市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41923" y="296524"/>
            <a:ext cx="823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全国青少年校园足球优秀试点县（区）长奖项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84226" y="1122379"/>
            <a:ext cx="3319272" cy="115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张若冰  北京市海淀区人民政府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赵宏亮  湖北武汉市硚口区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魏    东  河南郑州市金水区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郭晓敏  江苏海门市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38072" y="1122379"/>
            <a:ext cx="3681443" cy="115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李文军  新疆乌鲁木齐市天山区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普建勇  云南石林彝族自治县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李鹏宇  辽宁大连金普新区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万敏芝  云南开远市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2851" y="296524"/>
            <a:ext cx="895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全国青少年校园足球优秀校园足球改革试验区奖项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68426" y="1122379"/>
            <a:ext cx="3319272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辽宁省大连市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四川省成都市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河南省郑州市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76172" y="1122379"/>
            <a:ext cx="3681443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广东省广州市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吉林省延边朝鲜族自治州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北京市丰台区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21460" y="309224"/>
            <a:ext cx="787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全国青少年校园足球优秀试点县（区）奖项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84226" y="1122379"/>
            <a:ext cx="331927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北京市延庆区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吉林省长春汽车经济技术开发区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山东省淄博市临淄区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38072" y="1122379"/>
            <a:ext cx="3681443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河南省郑州市金水区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湖北省武汉市硚口区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41923" y="296524"/>
            <a:ext cx="823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全国青少年校园足球优秀试点县（区）长奖项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84226" y="1122379"/>
            <a:ext cx="331927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朱   晟  北京市朝阳区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   珂  河南省郑州市金水区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赵宏亮  湖北省武汉市硚口区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38072" y="1122379"/>
            <a:ext cx="3681443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宋    磊  山东省淄博市临淄区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马合木提</a:t>
            </a: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·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吾买尔江  新疆和田地区墨玉县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2851" y="296524"/>
            <a:ext cx="895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全国青少年校园足球优秀校园足球改革试验区奖项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68426" y="1122379"/>
            <a:ext cx="3319272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河南省郑州市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四川省成都市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776172" y="1122379"/>
            <a:ext cx="3681443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山东省临沂市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上海市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21460" y="296524"/>
            <a:ext cx="787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全国青少年校园足球优秀满天星训练营奖项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77926" y="1122379"/>
            <a:ext cx="3319272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北京市海淀区教育委员会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深圳市罗湖区教育局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52372" y="1122379"/>
            <a:ext cx="3681443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拉萨市教育局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成都市成华区教育局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63346" y="184797"/>
            <a:ext cx="819531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2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优秀试点县（区）、</a:t>
            </a:r>
            <a:r>
              <a:rPr kumimoji="1" lang="zh-CN" altLang="en-US" sz="32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  <a:sym typeface="+mn-ea"/>
              </a:rPr>
              <a:t>优秀试点</a:t>
            </a:r>
            <a:r>
              <a:rPr kumimoji="1" lang="zh-CN" altLang="en-US" sz="32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县（区）长</a:t>
            </a:r>
            <a:endParaRPr kumimoji="1" lang="en-US" altLang="zh-CN" sz="3200" b="1" spc="300" dirty="0">
              <a:solidFill>
                <a:srgbClr val="FEF9CA"/>
              </a:solidFill>
              <a:latin typeface="Alibaba PuHuiTi H" pitchFamily="18" charset="-122"/>
              <a:ea typeface="Alibaba PuHuiTi H" pitchFamily="18" charset="-122"/>
              <a:cs typeface="Alibaba PuHuiTi H" pitchFamily="18" charset="-122"/>
            </a:endParaRPr>
          </a:p>
          <a:p>
            <a:pPr algn="ctr"/>
            <a:r>
              <a:rPr kumimoji="1" lang="zh-CN" altLang="en-US" sz="3200" b="1" spc="3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满天星训练营、足球改革试验区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19438" y="467601"/>
            <a:ext cx="44551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校园足球未来之星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徽标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46" y="214085"/>
            <a:ext cx="849571" cy="828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8010" y="366640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全国青少年校园足球小学混合组国家队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8237" y="1082421"/>
            <a:ext cx="5660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密琪祥、张皓淇、刘泳岐、张雅婷、赵虹宇、舒熙雯、吴   越、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sym typeface="+mn-ea"/>
              </a:rPr>
              <a:t>常曾彦宏</a:t>
            </a:r>
            <a:endParaRPr kumimoji="1" lang="zh-CN" altLang="en-US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王湛翔(GK)、林睿浦（GK）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41923" y="309224"/>
            <a:ext cx="823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全国青少年校园足球未来之星奖项（小学组）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7283" y="902059"/>
            <a:ext cx="3319272" cy="182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李淑洁  郑州经济技术开发区实验小学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何依欣  河南省开封市杏花营小学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张    坤  河北省秦皇岛市耀华小学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谭俊超  深圳东方小学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韩锦玉  洛阳市实验小学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马选慧  贵阳市南明区环南小学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周    唯  武汉市江岸区堤角小学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96555" y="902059"/>
            <a:ext cx="3681443" cy="182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马    震  郑州市金水区金桥学校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王甫元  青岛市城阳区实验小学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陈思涵  厦门外国语学校 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陈骁涵  绵阳南山中学双语学校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徐    飨  吉林新城大街小学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王子航  北京市第二外国语学院定福分校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张博宸  北京市花家地实验学校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336953" y="902059"/>
            <a:ext cx="3681443" cy="182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狄思思  天津市西青区华旭小学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王奕皓  厦门市人民小学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贾静怡  天府新区籍田小学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程一然  合肥师范附属小学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宋梓怡  上海市回民中学</a:t>
            </a:r>
            <a:endParaRPr kumimoji="1" lang="en-US" altLang="zh-CN" sz="11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    轩  北京市石景山区金顶街第二小学校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1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赵    雨  赤峰市松山区第五小学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41923" y="309224"/>
            <a:ext cx="83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全国青少年校园足球未来之星奖项（初中组）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45084" y="968046"/>
            <a:ext cx="3319272" cy="115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薛凯文  河南省实验中学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范泽文  北京大学附属中学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何向东  河南省实验中学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杜    炎  滨州市滨城区第六中学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64356" y="968046"/>
            <a:ext cx="3681443" cy="115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叶晨昕  厦门第二中学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田    墨  河南省实验中学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张筠玉  梅江区梅州中学 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文    双  重庆市南岸中学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41923" y="309224"/>
            <a:ext cx="83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全国青少年校园足球未来之星奖项（高中组）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45084" y="1122379"/>
            <a:ext cx="3319272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尹    璞  广东梅县东山中学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夏    豪  重庆市第七中学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胡宗凯  东北师大附中净月实验学校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64356" y="1122379"/>
            <a:ext cx="3681443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张赐弘  厦门二中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周骊菁  成都市第十八中学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薛景方  包头市第二中学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41923" y="309224"/>
            <a:ext cx="823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全国青少年校园足球未来之星奖项（小学组）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41855" y="967740"/>
            <a:ext cx="36080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姚振坤  北京市大兴区旧宫镇第一中心小学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白绘正  内蒙古鄂尔多斯康巴什区第四小学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倪瑞祥  河南省洛阳市涧西区西苑路实验小学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马硕卉  河南郑州市金水区金桥学校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周楚航  广西壮族自治区玉林市育才中学附属小学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51525" y="968046"/>
            <a:ext cx="3681443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李恺威  江苏南通市唐闸小学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郄雅然  山东淄博市临淄区实验小学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许   诺  北京市第十八中学附属实验小学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田荣耀  内蒙古鄂尔多斯东胜区万正小学</a:t>
            </a:r>
          </a:p>
          <a:p>
            <a:pPr>
              <a:lnSpc>
                <a:spcPct val="150000"/>
              </a:lnSpc>
            </a:pPr>
            <a:endParaRPr kumimoji="1" lang="zh-CN" altLang="en-US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41923" y="309224"/>
            <a:ext cx="83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全国青少年校园足球未来之星奖项（初中组）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43523" y="1176263"/>
            <a:ext cx="4695516" cy="876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刘诗雨  四川成都市第十八中学校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杨光沐  海南省农垦中学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阿卜杜许库尔</a:t>
            </a: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·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库尔班  新疆巴州库尔勒市哈拉玉宫乡中心学校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13795" y="1176263"/>
            <a:ext cx="3681443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叶晨昕  福建厦门二中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王楷涵  河南省郑州市第二初级中学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41923" y="309224"/>
            <a:ext cx="830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全国青少年校园足球未来之星奖项（高中组）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45084" y="1122379"/>
            <a:ext cx="3319272" cy="59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茹    佳  河南省新乡市第二中学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朱佳劲  江苏省南京市雨花台中学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64356" y="1122379"/>
            <a:ext cx="3681443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罗    望  贵州省都匀一中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09913" y="467601"/>
            <a:ext cx="44551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校园足球未来之星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33467" y="467601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校园足球感动人物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男子的脸部特写与配字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940796"/>
            <a:ext cx="7747000" cy="10227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39178" y="309224"/>
            <a:ext cx="6442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2019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全国青少年校园足球感动人物奖项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4350" y="1970378"/>
            <a:ext cx="33192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郭蔚蔚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河南省青少年校园足球</a:t>
            </a:r>
            <a:endParaRPr kumimoji="1" lang="en-US" altLang="zh-CN" sz="10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工作领导小组办公室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00113" y="1970378"/>
            <a:ext cx="33192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丁常保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延安市志丹县青少年</a:t>
            </a:r>
            <a:endParaRPr kumimoji="1" lang="en-US" altLang="zh-CN" sz="10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足球管理办公室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00937" y="1970378"/>
            <a:ext cx="3319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张志勇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山东体育学院</a:t>
            </a: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        山东省校园足球发展研究中心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88005" y="1977233"/>
            <a:ext cx="3319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刘雪峰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北京市海淀区</a:t>
            </a:r>
            <a:endParaRPr kumimoji="1" lang="en-US" altLang="zh-CN" sz="10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永丰中心小学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188378" y="1963523"/>
            <a:ext cx="3319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彭  </a:t>
            </a: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 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云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长沙麓山国际</a:t>
            </a:r>
            <a:endParaRPr kumimoji="1" lang="en-US" altLang="zh-CN" sz="10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实验学校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33467" y="467601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校园足球感动人物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徽标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46" y="214085"/>
            <a:ext cx="849571" cy="828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8010" y="366640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全国青少年校园足球初中男子乙组国家队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30120" y="1162685"/>
            <a:ext cx="735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王甫玮、马俊杰、吴   昊、陈天宇、马杰翔、郑传辉、潘雨生、温京生、刘佳豪、张熙衡、王楷涵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郑荣俊、范浩林、陈思涵、赵   鹏、王功项、唐嘉乐、若   二、伍泓瀮、王檀鉴、郭逸轩、蒋佳杞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239178" y="309224"/>
            <a:ext cx="6442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2020</a:t>
            </a:r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全国青少年校园足球感动人物奖项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4350" y="1970378"/>
            <a:ext cx="331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比拉力</a:t>
            </a:r>
            <a:r>
              <a:rPr kumimoji="1" lang="en-US" altLang="zh-CN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·</a:t>
            </a: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艾合买提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新疆吐鲁番市鄯善县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00113" y="1970378"/>
            <a:ext cx="331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吴小丽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琼中女足管理中心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00937" y="1970378"/>
            <a:ext cx="331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多杰仁青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青海省海南藏族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88005" y="1970378"/>
            <a:ext cx="33192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孙爱军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北京市顺义区第十三</a:t>
            </a:r>
            <a:endParaRPr kumimoji="1" lang="en-US" altLang="zh-CN" sz="10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中学体育教师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7500" y="954506"/>
            <a:ext cx="7747000" cy="102272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187524" y="1970378"/>
            <a:ext cx="33192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郭蔚蔚</a:t>
            </a:r>
            <a:endParaRPr kumimoji="1" lang="en-US" altLang="zh-CN" sz="12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河南省青少年校园足球</a:t>
            </a:r>
            <a:endParaRPr kumimoji="1" lang="en-US" altLang="zh-CN" sz="1000" dirty="0">
              <a:solidFill>
                <a:srgbClr val="FEF9CA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  <a:p>
            <a:pPr algn="ctr"/>
            <a:r>
              <a:rPr kumimoji="1" lang="zh-CN" altLang="en-US" sz="10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工作领导小组办公室</a:t>
            </a:r>
          </a:p>
        </p:txBody>
      </p:sp>
      <p:pic>
        <p:nvPicPr>
          <p:cNvPr id="4" name="图片 3" descr="穿蓝色衣服的男子&#10;&#10;描述已自动生成">
            <a:extLst>
              <a:ext uri="{FF2B5EF4-FFF2-40B4-BE49-F238E27FC236}">
                <a16:creationId xmlns:a16="http://schemas.microsoft.com/office/drawing/2014/main" id="{D79149CE-80BE-3F4A-A1B4-FB4444761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436" y="954688"/>
            <a:ext cx="7747001" cy="1022727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33467" y="467601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600" b="1" spc="600" dirty="0">
                <a:solidFill>
                  <a:srgbClr val="FEF9CA"/>
                </a:solidFill>
                <a:latin typeface="Alibaba PuHuiTi H" pitchFamily="18" charset="-122"/>
                <a:ea typeface="Alibaba PuHuiTi H" pitchFamily="18" charset="-122"/>
                <a:cs typeface="Alibaba PuHuiTi H" pitchFamily="18" charset="-122"/>
              </a:rPr>
              <a:t>校园足球感动人物</a:t>
            </a:r>
          </a:p>
        </p:txBody>
      </p:sp>
      <p:pic>
        <p:nvPicPr>
          <p:cNvPr id="6" name="图片 5" descr="卡通人物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923" y="1329179"/>
            <a:ext cx="1356154" cy="13242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徽标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46" y="214085"/>
            <a:ext cx="849571" cy="828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8010" y="366640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全国青少年校园足球初中女子乙组国家队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98065" y="1237615"/>
            <a:ext cx="7077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江   硕、赵致涵、韩锦玉、何雨馨、荀雨言、赵韵涵、张耀月、鲍梦佳、廖钰婷、马丽平、李佳乐</a:t>
            </a:r>
          </a:p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朱学雅、袁梦莹、闫雨梦、刘   灿、张   钰、唐宇婕、耿含笑、杨   云、刘静雯、易相茹、刘爱灵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徽标&#10;&#10;描述已自动生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46" y="214085"/>
            <a:ext cx="849571" cy="82833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8010" y="366640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rgbClr val="FEF9CA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全国青少年校园足球高中男子乙组国家队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31085" y="1237615"/>
            <a:ext cx="6758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张泽森、王志鹏、叶健、苏健富、宋章霖、张子昂、赵顺旭、成梓赫、董笑男、林意杭、孟李俊杰</a:t>
            </a:r>
          </a:p>
          <a:p>
            <a:pPr algn="l">
              <a:lnSpc>
                <a:spcPct val="150000"/>
              </a:lnSpc>
            </a:pPr>
            <a:r>
              <a:rPr kumimoji="1" lang="zh-CN" altLang="en-US" sz="1200" dirty="0">
                <a:solidFill>
                  <a:srgbClr val="FEF9CA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rPr>
              <a:t>李世杰、朱永铖、黄亮、陈泽林、古瑞枫、丁享亿、俞金涛、刘广新、侯昊宇、林伊尉、王宇航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3155</Words>
  <Application>Microsoft Office PowerPoint</Application>
  <PresentationFormat>自定义</PresentationFormat>
  <Paragraphs>503</Paragraphs>
  <Slides>71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84" baseType="lpstr">
      <vt:lpstr>Alibaba PuHuiTi H</vt:lpstr>
      <vt:lpstr>Source Han Sans CN Heavy</vt:lpstr>
      <vt:lpstr>Source Han Sans CN Medium</vt:lpstr>
      <vt:lpstr>Source Han Sans CN Regular</vt:lpstr>
      <vt:lpstr>等线</vt:lpstr>
      <vt:lpstr>等线 Light</vt:lpstr>
      <vt:lpstr>仿宋_GB2312</vt:lpstr>
      <vt:lpstr>宋体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njtv</cp:lastModifiedBy>
  <cp:revision>34</cp:revision>
  <dcterms:created xsi:type="dcterms:W3CDTF">2021-05-06T13:24:03Z</dcterms:created>
  <dcterms:modified xsi:type="dcterms:W3CDTF">2021-05-07T07:19:03Z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2052-3.1.1.4956</vt:lpwstr>
  </property>
</Properties>
</file>